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5" r:id="rId2"/>
    <p:sldMasterId id="2147483663" r:id="rId3"/>
  </p:sldMasterIdLst>
  <p:notesMasterIdLst>
    <p:notesMasterId r:id="rId34"/>
  </p:notesMasterIdLst>
  <p:sldIdLst>
    <p:sldId id="256" r:id="rId4"/>
    <p:sldId id="498" r:id="rId5"/>
    <p:sldId id="474" r:id="rId6"/>
    <p:sldId id="507" r:id="rId7"/>
    <p:sldId id="620" r:id="rId8"/>
    <p:sldId id="572" r:id="rId9"/>
    <p:sldId id="619" r:id="rId10"/>
    <p:sldId id="621" r:id="rId11"/>
    <p:sldId id="622" r:id="rId12"/>
    <p:sldId id="623" r:id="rId13"/>
    <p:sldId id="871" r:id="rId14"/>
    <p:sldId id="872" r:id="rId15"/>
    <p:sldId id="873" r:id="rId16"/>
    <p:sldId id="290" r:id="rId17"/>
    <p:sldId id="874" r:id="rId18"/>
    <p:sldId id="293" r:id="rId19"/>
    <p:sldId id="875" r:id="rId20"/>
    <p:sldId id="295" r:id="rId21"/>
    <p:sldId id="876" r:id="rId22"/>
    <p:sldId id="297" r:id="rId23"/>
    <p:sldId id="877" r:id="rId24"/>
    <p:sldId id="299" r:id="rId25"/>
    <p:sldId id="300" r:id="rId26"/>
    <p:sldId id="625" r:id="rId27"/>
    <p:sldId id="266" r:id="rId28"/>
    <p:sldId id="593" r:id="rId29"/>
    <p:sldId id="511" r:id="rId30"/>
    <p:sldId id="512" r:id="rId31"/>
    <p:sldId id="274" r:id="rId32"/>
    <p:sldId id="62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90E14D"/>
    <a:srgbClr val="62BD8F"/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0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customschemas.google.com/relationships/presentationmetadata" Target="meta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4f712800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4f712800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d4f7128003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d4f7128003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d4f7128003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d4f7128003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4f7128003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4f7128003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4f7128003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4f7128003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d4f7128003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d4f7128003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6503b3cf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6503b3cf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756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6503b3cf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6503b3cf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4f712800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4f712800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4f7128003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4f7128003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4f7128003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4f7128003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4f7128003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d4f7128003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4f7128003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4f7128003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d4f7128003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d4f7128003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4f712800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4f712800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9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80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53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4162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54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rtl="0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1pPr>
            <a:lvl2pPr marL="1219170" lvl="1" indent="-438138" rtl="0">
              <a:spcBef>
                <a:spcPts val="420"/>
              </a:spcBef>
              <a:spcAft>
                <a:spcPts val="0"/>
              </a:spcAft>
              <a:buSzPts val="1575"/>
              <a:buChar char="–"/>
              <a:defRPr/>
            </a:lvl2pPr>
            <a:lvl3pPr marL="1828754" lvl="2" indent="-419090" rtl="0">
              <a:spcBef>
                <a:spcPts val="360"/>
              </a:spcBef>
              <a:spcAft>
                <a:spcPts val="0"/>
              </a:spcAft>
              <a:buSzPts val="1350"/>
              <a:buChar char="•"/>
              <a:defRPr/>
            </a:lvl3pPr>
            <a:lvl4pPr marL="2438339" lvl="3" indent="-400039" rtl="0">
              <a:spcBef>
                <a:spcPts val="300"/>
              </a:spcBef>
              <a:spcAft>
                <a:spcPts val="0"/>
              </a:spcAft>
              <a:buSzPts val="1125"/>
              <a:buChar char="–"/>
              <a:defRPr/>
            </a:lvl4pPr>
            <a:lvl5pPr marL="3047924" lvl="4" indent="-400039" rtl="0">
              <a:spcBef>
                <a:spcPts val="300"/>
              </a:spcBef>
              <a:spcAft>
                <a:spcPts val="0"/>
              </a:spcAft>
              <a:buSzPts val="1125"/>
              <a:buChar char="»"/>
              <a:defRPr/>
            </a:lvl5pPr>
            <a:lvl6pPr marL="3657509" lvl="5" indent="-400039" rtl="0">
              <a:spcBef>
                <a:spcPts val="300"/>
              </a:spcBef>
              <a:spcAft>
                <a:spcPts val="0"/>
              </a:spcAft>
              <a:buSzPts val="1125"/>
              <a:buChar char="•"/>
              <a:defRPr/>
            </a:lvl6pPr>
            <a:lvl7pPr marL="4267093" lvl="6" indent="-400039" rtl="0">
              <a:spcBef>
                <a:spcPts val="300"/>
              </a:spcBef>
              <a:spcAft>
                <a:spcPts val="0"/>
              </a:spcAft>
              <a:buSzPts val="1125"/>
              <a:buChar char="•"/>
              <a:defRPr/>
            </a:lvl7pPr>
            <a:lvl8pPr marL="4876678" lvl="7" indent="-400039" rtl="0">
              <a:spcBef>
                <a:spcPts val="300"/>
              </a:spcBef>
              <a:spcAft>
                <a:spcPts val="0"/>
              </a:spcAft>
              <a:buSzPts val="1125"/>
              <a:buChar char="•"/>
              <a:defRPr/>
            </a:lvl8pPr>
            <a:lvl9pPr marL="5486263" lvl="8" indent="-400039" rtl="0">
              <a:spcBef>
                <a:spcPts val="300"/>
              </a:spcBef>
              <a:spcAft>
                <a:spcPts val="0"/>
              </a:spcAft>
              <a:buSzPts val="1125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94" name="Google Shape;94;p19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98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5442A-6186-0046-9476-D86B01A3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4459-08FA-314E-A932-30F91C92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BD486-5C8A-344F-A112-CC4C13C7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7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9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9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77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1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3 Review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Methods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Looked at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decoupling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score adjustments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What are the key assumptions behind each approach?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How well did they work in practice?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Areas for improvement or future research?</a:t>
            </a:r>
          </a:p>
        </p:txBody>
      </p:sp>
    </p:spTree>
    <p:extLst>
      <p:ext uri="{BB962C8B-B14F-4D97-AF65-F5344CB8AC3E}">
        <p14:creationId xmlns:p14="http://schemas.microsoft.com/office/powerpoint/2010/main" val="74154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772E33-F875-2F08-C395-B32E0C98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8" name="Google Shape;56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ea typeface="Century Gothic"/>
                <a:cs typeface="Century Gothic"/>
                <a:sym typeface="Century Gothic"/>
              </a:rPr>
              <a:t>Removing Protected Attribute</a:t>
            </a:r>
            <a:endParaRPr dirty="0"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9" name="Google Shape;5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50100"/>
            <a:ext cx="11785599" cy="275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E1D463-D15B-740E-CDD8-71FD27578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2" name="Google Shape;592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Sampling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3" name="Google Shape;5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193018"/>
            <a:ext cx="11785601" cy="247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2A2AA1-44F7-BA4A-78DC-D87484DD7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4" name="Google Shape;60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Constrained Optimization (Zafar)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5" name="Google Shape;6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152534"/>
            <a:ext cx="11785600" cy="255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•"/>
            </a:pPr>
            <a:r>
              <a:rPr lang="en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Two options to account for fairness during model selection:</a:t>
            </a:r>
            <a:br>
              <a:rPr lang="en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Set a constraint on max acceptable disparity, choose model with highest </a:t>
            </a:r>
            <a:r>
              <a:rPr lang="en" sz="2133" dirty="0" err="1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precision@k</a:t>
            </a: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 among those meeting the constraint (if none do, take the model with disparity closes to the constraint)</a:t>
            </a:r>
            <a:b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lang="en" sz="2133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Char char="–"/>
            </a:pPr>
            <a:endParaRPr sz="2133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Set a constraint on max acceptable loss of </a:t>
            </a:r>
            <a:r>
              <a:rPr lang="en" sz="2133" dirty="0" err="1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precision@k</a:t>
            </a: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, choose fairest model among those meeting the constraint</a:t>
            </a:r>
            <a:endParaRPr sz="2133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Model Selection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90FA47-70C1-F4D1-5A14-35FD38BF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1" name="Google Shape;67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Model Selection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72" name="Google Shape;6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19717"/>
            <a:ext cx="11785600" cy="281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1C1261-713F-875B-A597-59535C1E3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3" name="Google Shape;683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Post-Hoc Adjustments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4" name="Google Shape;684;p57"/>
          <p:cNvPicPr preferRelativeResize="0"/>
          <p:nvPr/>
        </p:nvPicPr>
        <p:blipFill rotWithShape="1">
          <a:blip r:embed="rId3">
            <a:alphaModFix/>
          </a:blip>
          <a:srcRect b="39061"/>
          <a:stretch/>
        </p:blipFill>
        <p:spPr>
          <a:xfrm>
            <a:off x="2477201" y="1689567"/>
            <a:ext cx="7404100" cy="395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8130CB-FED9-99DA-AFA0-DF9F7310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9" name="Google Shape;689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4267">
                <a:ea typeface="Century Gothic"/>
                <a:cs typeface="Century Gothic"/>
                <a:sym typeface="Century Gothic"/>
              </a:rPr>
              <a:t>Post-Hoc Adjustments</a:t>
            </a:r>
            <a:endParaRPr sz="4267"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90" name="Google Shape;6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120167"/>
            <a:ext cx="11785599" cy="261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>
              <a:spcBef>
                <a:spcPts val="480"/>
              </a:spcBef>
              <a:spcAft>
                <a:spcPts val="0"/>
              </a:spcAft>
              <a:buClr>
                <a:srgbClr val="BABABA"/>
              </a:buClr>
              <a:buSzPts val="1800"/>
              <a:buFont typeface="Century Gothic"/>
              <a:buChar char="•"/>
            </a:pPr>
            <a:r>
              <a:rPr lang="en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Pre-Processing</a:t>
            </a:r>
            <a:endParaRPr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BABABA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Remove sensitive attribute</a:t>
            </a:r>
            <a:endParaRPr sz="2133"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38138">
              <a:spcBef>
                <a:spcPts val="420"/>
              </a:spcBef>
              <a:spcAft>
                <a:spcPts val="0"/>
              </a:spcAft>
              <a:buClr>
                <a:srgbClr val="BABABA"/>
              </a:buClr>
              <a:buSzPts val="1575"/>
              <a:buFont typeface="Century Gothic"/>
              <a:buChar char="–"/>
            </a:pPr>
            <a:r>
              <a:rPr lang="en" sz="2133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Sampling (several approaches)</a:t>
            </a:r>
            <a:br>
              <a:rPr lang="en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</a:br>
            <a:endParaRPr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57189">
              <a:spcBef>
                <a:spcPts val="480"/>
              </a:spcBef>
              <a:spcAft>
                <a:spcPts val="0"/>
              </a:spcAft>
              <a:buClr>
                <a:srgbClr val="BABABA"/>
              </a:buClr>
              <a:buSzPts val="1800"/>
              <a:buFont typeface="Century Gothic"/>
              <a:buChar char="•"/>
            </a:pPr>
            <a:r>
              <a:rPr lang="en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In-Processing</a:t>
            </a:r>
            <a:endParaRPr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38138">
              <a:spcBef>
                <a:spcPts val="420"/>
              </a:spcBef>
              <a:spcAft>
                <a:spcPts val="0"/>
              </a:spcAft>
              <a:buClr>
                <a:srgbClr val="BABABA"/>
              </a:buClr>
              <a:buSzPts val="1575"/>
              <a:buFont typeface="Century Gothic"/>
              <a:buChar char="–"/>
            </a:pPr>
            <a:r>
              <a:rPr lang="en" sz="2133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Zafar’s constrained optimization</a:t>
            </a:r>
            <a:br>
              <a:rPr lang="en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</a:br>
            <a:endParaRPr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57189">
              <a:spcBef>
                <a:spcPts val="48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Century Gothic"/>
              <a:buChar char="•"/>
            </a:pPr>
            <a:r>
              <a:rPr lang="en" b="1" dirty="0">
                <a:solidFill>
                  <a:srgbClr val="800000"/>
                </a:solidFill>
                <a:ea typeface="Century Gothic"/>
                <a:cs typeface="Century Gothic"/>
                <a:sym typeface="Century Gothic"/>
              </a:rPr>
              <a:t>Post-Processing</a:t>
            </a:r>
            <a:endParaRPr b="1" dirty="0">
              <a:solidFill>
                <a:srgbClr val="800000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BABABA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Model selection</a:t>
            </a:r>
            <a:endParaRPr sz="2133"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BABABA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BABABA"/>
                </a:solidFill>
                <a:ea typeface="Century Gothic"/>
                <a:cs typeface="Century Gothic"/>
                <a:sym typeface="Century Gothic"/>
              </a:rPr>
              <a:t>Post-hoc adjustments</a:t>
            </a:r>
            <a:endParaRPr sz="2133"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Century Gothic"/>
              <a:buChar char="–"/>
            </a:pPr>
            <a:r>
              <a:rPr lang="en" sz="2133" b="1" dirty="0">
                <a:solidFill>
                  <a:srgbClr val="800000"/>
                </a:solidFill>
                <a:ea typeface="Century Gothic"/>
                <a:cs typeface="Century Gothic"/>
                <a:sym typeface="Century Gothic"/>
              </a:rPr>
              <a:t>Composite models (</a:t>
            </a:r>
            <a:r>
              <a:rPr lang="en" sz="2133" b="1" dirty="0" err="1">
                <a:solidFill>
                  <a:srgbClr val="800000"/>
                </a:solidFill>
                <a:ea typeface="Century Gothic"/>
                <a:cs typeface="Century Gothic"/>
                <a:sym typeface="Century Gothic"/>
              </a:rPr>
              <a:t>Dwork</a:t>
            </a:r>
            <a:r>
              <a:rPr lang="en" sz="2133" b="1" dirty="0">
                <a:solidFill>
                  <a:srgbClr val="800000"/>
                </a:solidFill>
                <a:ea typeface="Century Gothic"/>
                <a:cs typeface="Century Gothic"/>
                <a:sym typeface="Century Gothic"/>
              </a:rPr>
              <a:t>)</a:t>
            </a:r>
            <a:endParaRPr sz="2133" dirty="0">
              <a:solidFill>
                <a:srgbClr val="BABABA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Methods Considered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•"/>
            </a:pPr>
            <a:r>
              <a:rPr lang="en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Idea is models may be under-performing for some subgroups (especially smaller ones), so choose or train models separately based on subgroup performance</a:t>
            </a:r>
            <a:br>
              <a:rPr lang="en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57189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Char char="•"/>
            </a:pPr>
            <a:r>
              <a:rPr lang="en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Two options for building composite models:</a:t>
            </a:r>
            <a:br>
              <a:rPr lang="en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Train separate models using only examples from each group</a:t>
            </a:r>
            <a:b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sz="2133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1219170" lvl="1" indent="-440256"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Char char="–"/>
            </a:pP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Train models using all the examples, perform model selection for each group</a:t>
            </a:r>
            <a:b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sz="2133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40256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Char char="•"/>
            </a:pPr>
            <a:r>
              <a:rPr lang="en" sz="2133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Model scores not necessarily calibrated, so we combine with the same recall-equalizing thresholds as used in post-hoc adjustments</a:t>
            </a:r>
            <a:endParaRPr sz="2133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Composite Models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Write-Up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endParaRPr lang="en-US" b="1" dirty="0"/>
          </a:p>
          <a:p>
            <a:pPr marL="76200" indent="0" algn="ctr">
              <a:buNone/>
            </a:pPr>
            <a:r>
              <a:rPr lang="en-US" b="1" dirty="0"/>
              <a:t>Due next Wednesday, December 14</a:t>
            </a:r>
          </a:p>
          <a:p>
            <a:pPr marL="76200" indent="0" algn="ctr">
              <a:buNone/>
            </a:pP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5B61F1-7194-5B8B-DB33-AC2E1AB5B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07" name="Google Shape;707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Composite Models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8" name="Google Shape;7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115351"/>
            <a:ext cx="11785600" cy="2627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213E61-D83D-7ABF-F775-7D4A7791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13" name="Google Shape;713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>
                <a:ea typeface="Century Gothic"/>
                <a:cs typeface="Century Gothic"/>
                <a:sym typeface="Century Gothic"/>
              </a:rPr>
              <a:t>Putting It All Together...</a:t>
            </a:r>
            <a:endParaRPr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4" name="Google Shape;7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09567"/>
            <a:ext cx="11785599" cy="283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89640-6F04-0207-3437-F5A6F083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19" name="Google Shape;719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ea typeface="Century Gothic"/>
                <a:cs typeface="Century Gothic"/>
                <a:sym typeface="Century Gothic"/>
              </a:rPr>
              <a:t>Putting It All Together...</a:t>
            </a:r>
            <a:endParaRPr dirty="0"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20" name="Google Shape;720;p63"/>
          <p:cNvPicPr preferRelativeResize="0"/>
          <p:nvPr/>
        </p:nvPicPr>
        <p:blipFill rotWithShape="1">
          <a:blip r:embed="rId3">
            <a:alphaModFix/>
          </a:blip>
          <a:srcRect t="3302" b="1350"/>
          <a:stretch/>
        </p:blipFill>
        <p:spPr>
          <a:xfrm>
            <a:off x="2883555" y="1240329"/>
            <a:ext cx="6244276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480"/>
              </a:spcBef>
              <a:spcAft>
                <a:spcPts val="0"/>
              </a:spcAft>
              <a:buNone/>
            </a:pPr>
            <a:endParaRPr sz="2667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7412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•"/>
            </a:pPr>
            <a:r>
              <a:rPr lang="en" sz="2667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High variability in performance across methods and contexts</a:t>
            </a:r>
            <a:br>
              <a:rPr lang="en" sz="2667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sz="2667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7412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•"/>
            </a:pPr>
            <a:r>
              <a:rPr lang="en" sz="2667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Post-hoc adjustment was only method that consistently improved fairness of model predictions</a:t>
            </a:r>
            <a:br>
              <a:rPr lang="en" sz="2667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</a:br>
            <a:endParaRPr sz="2667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  <a:p>
            <a:pPr marL="609585" indent="-474121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•"/>
            </a:pPr>
            <a:r>
              <a:rPr lang="en" sz="2667" dirty="0">
                <a:solidFill>
                  <a:srgbClr val="000000"/>
                </a:solidFill>
                <a:ea typeface="Century Gothic"/>
                <a:cs typeface="Century Gothic"/>
                <a:sym typeface="Century Gothic"/>
              </a:rPr>
              <a:t>In these contexts, the adjustments were able to improve fairness without cost to accuracy</a:t>
            </a:r>
            <a:endParaRPr sz="2667" dirty="0">
              <a:solidFill>
                <a:srgbClr val="000000"/>
              </a:solidFill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5" name="Google Shape;725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ea typeface="Century Gothic"/>
                <a:cs typeface="Century Gothic"/>
                <a:sym typeface="Century Gothic"/>
              </a:rPr>
              <a:t>Summary</a:t>
            </a:r>
            <a:endParaRPr dirty="0"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76200" indent="0" fontAlgn="base">
              <a:buNone/>
            </a:pPr>
            <a:endParaRPr lang="en-US" sz="3600" dirty="0"/>
          </a:p>
          <a:p>
            <a:pPr marL="76200" indent="0" fontAlgn="base">
              <a:buNone/>
            </a:pPr>
            <a:endParaRPr lang="en-US" sz="3600" dirty="0"/>
          </a:p>
          <a:p>
            <a:pPr marL="76200" indent="0" algn="ctr" fontAlgn="base">
              <a:buNone/>
            </a:pPr>
            <a:r>
              <a:rPr lang="en-US" sz="4800" dirty="0"/>
              <a:t>Post-Processing</a:t>
            </a:r>
          </a:p>
          <a:p>
            <a:pPr marL="76200" indent="0" algn="ctr" fontAlgn="base">
              <a:buNone/>
            </a:pPr>
            <a:r>
              <a:rPr lang="en-US" sz="4800" dirty="0"/>
              <a:t>Case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901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" y="528434"/>
            <a:ext cx="5460800" cy="5254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6096000" y="788167"/>
            <a:ext cx="5894800" cy="5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 defTabSz="1219170">
              <a:buSzPts val="2400"/>
              <a:buFont typeface="Calibri"/>
              <a:buChar char="●"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Model was optimized for efficiency, not equity</a:t>
            </a:r>
            <a:br>
              <a:rPr lang="en"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 defTabSz="1219170">
              <a:buSzPts val="2400"/>
              <a:buFont typeface="Calibri"/>
              <a:buChar char="●"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Top 150 highest risk reasonably balanced between black and white individuals</a:t>
            </a:r>
            <a:br>
              <a:rPr lang="en" sz="3200">
                <a:latin typeface="Calibri"/>
                <a:ea typeface="Calibri"/>
                <a:cs typeface="Calibri"/>
                <a:sym typeface="Calibri"/>
              </a:rPr>
            </a:b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 defTabSz="1219170">
              <a:buSzPts val="2400"/>
              <a:buFont typeface="Calibri"/>
              <a:buChar char="●"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However, hispanic and unknown race/ethnicity groups very underrepresented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60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BB6D-8745-0F45-AAA5-826B2F37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of Predictions vs Underlying Disparities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C1676-C693-8548-A62A-1E5765555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C8F7F-8468-6B4B-A182-4789A5D7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57" y="1353807"/>
            <a:ext cx="7212980" cy="488263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1BF3308-A82C-7B4C-BCE1-FC66CE5E5C41}"/>
              </a:ext>
            </a:extLst>
          </p:cNvPr>
          <p:cNvSpPr/>
          <p:nvPr/>
        </p:nvSpPr>
        <p:spPr>
          <a:xfrm>
            <a:off x="8552329" y="2944905"/>
            <a:ext cx="457200" cy="1411942"/>
          </a:xfrm>
          <a:prstGeom prst="rightBrace">
            <a:avLst>
              <a:gd name="adj1" fmla="val 34803"/>
              <a:gd name="adj2" fmla="val 5095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1A41D-9DAE-304D-9D3B-FD0430E1E7F1}"/>
              </a:ext>
            </a:extLst>
          </p:cNvPr>
          <p:cNvSpPr txBox="1"/>
          <p:nvPr/>
        </p:nvSpPr>
        <p:spPr>
          <a:xfrm>
            <a:off x="9009529" y="3064185"/>
            <a:ext cx="2701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Widening Gap: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Disparities Getting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Larger Over Time</a:t>
            </a:r>
          </a:p>
        </p:txBody>
      </p:sp>
    </p:spTree>
    <p:extLst>
      <p:ext uri="{BB962C8B-B14F-4D97-AF65-F5344CB8AC3E}">
        <p14:creationId xmlns:p14="http://schemas.microsoft.com/office/powerpoint/2010/main" val="45749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0DF292-49CF-5B4A-848A-A7CFDD0B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of Predictions vs Underlying Disparities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9DAE40-CD44-2E47-B9DC-215B3936C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1A8D3-C424-1142-93DE-3AB017479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3"/>
          <a:stretch/>
        </p:blipFill>
        <p:spPr>
          <a:xfrm>
            <a:off x="2536478" y="1140191"/>
            <a:ext cx="6822675" cy="476809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4FEA53CD-E774-C747-A747-AF71B4ADCCBC}"/>
              </a:ext>
            </a:extLst>
          </p:cNvPr>
          <p:cNvSpPr/>
          <p:nvPr/>
        </p:nvSpPr>
        <p:spPr>
          <a:xfrm>
            <a:off x="8740587" y="3213847"/>
            <a:ext cx="334332" cy="599319"/>
          </a:xfrm>
          <a:prstGeom prst="rightBrace">
            <a:avLst>
              <a:gd name="adj1" fmla="val 34803"/>
              <a:gd name="adj2" fmla="val 5095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310A9-DB68-594E-9927-D7BB02846EBA}"/>
              </a:ext>
            </a:extLst>
          </p:cNvPr>
          <p:cNvSpPr txBox="1"/>
          <p:nvPr/>
        </p:nvSpPr>
        <p:spPr>
          <a:xfrm>
            <a:off x="9074919" y="2921891"/>
            <a:ext cx="2938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Parallel Lines: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Disparities Remain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Constant Over Time</a:t>
            </a:r>
          </a:p>
        </p:txBody>
      </p:sp>
    </p:spTree>
    <p:extLst>
      <p:ext uri="{BB962C8B-B14F-4D97-AF65-F5344CB8AC3E}">
        <p14:creationId xmlns:p14="http://schemas.microsoft.com/office/powerpoint/2010/main" val="278981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70519-48A5-9043-A177-99F36CB4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of Predictions vs Underlying Disparities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2FF91A-73DB-A446-94DE-90616198D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A7F39-118C-1641-B203-DB4F035F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3"/>
          <a:stretch/>
        </p:blipFill>
        <p:spPr>
          <a:xfrm>
            <a:off x="2091888" y="1173563"/>
            <a:ext cx="7259377" cy="4911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DC26A-4B53-EA44-91FA-BA0FDF6ED0A0}"/>
              </a:ext>
            </a:extLst>
          </p:cNvPr>
          <p:cNvSpPr txBox="1"/>
          <p:nvPr/>
        </p:nvSpPr>
        <p:spPr>
          <a:xfrm>
            <a:off x="9094470" y="2828835"/>
            <a:ext cx="3028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Converging Lines: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Disparities Decrease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Over 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67A756-235A-B747-A4EB-C44DD6D14D98}"/>
              </a:ext>
            </a:extLst>
          </p:cNvPr>
          <p:cNvCxnSpPr/>
          <p:nvPr/>
        </p:nvCxnSpPr>
        <p:spPr>
          <a:xfrm flipV="1">
            <a:off x="8431306" y="3429000"/>
            <a:ext cx="663164" cy="3852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/>
        </p:nvSpPr>
        <p:spPr>
          <a:xfrm>
            <a:off x="609600" y="27463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/>
            <a:r>
              <a:rPr lang="en" sz="3200"/>
              <a:t>Little Equity/Efficiency Trade-Off at Current Scale</a:t>
            </a:r>
            <a:endParaRPr sz="3200"/>
          </a:p>
        </p:txBody>
      </p:sp>
      <p:sp>
        <p:nvSpPr>
          <p:cNvPr id="243" name="Google Shape;243;p25"/>
          <p:cNvSpPr txBox="1"/>
          <p:nvPr/>
        </p:nvSpPr>
        <p:spPr>
          <a:xfrm>
            <a:off x="1032349" y="1206300"/>
            <a:ext cx="2940800" cy="5122000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4000"/>
              </a:lnSpc>
            </a:pPr>
            <a:r>
              <a:rPr lang="en" sz="3200" b="1" dirty="0">
                <a:solidFill>
                  <a:srgbClr val="FFFFFF"/>
                </a:solidFill>
              </a:rPr>
              <a:t>Top 150</a:t>
            </a:r>
            <a:endParaRPr sz="3200" b="1" dirty="0">
              <a:solidFill>
                <a:srgbClr val="FFFFFF"/>
              </a:solidFill>
            </a:endParaRPr>
          </a:p>
          <a:p>
            <a:pPr defTabSz="1219170">
              <a:lnSpc>
                <a:spcPct val="114000"/>
              </a:lnSpc>
              <a:spcBef>
                <a:spcPts val="667"/>
              </a:spcBef>
            </a:pPr>
            <a:endParaRPr sz="32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4000" dirty="0">
                <a:solidFill>
                  <a:srgbClr val="FFFFFF"/>
                </a:solidFill>
              </a:rPr>
              <a:t>72.7%</a:t>
            </a:r>
            <a:endParaRPr sz="40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2400" dirty="0">
                <a:solidFill>
                  <a:srgbClr val="FFFFFF"/>
                </a:solidFill>
              </a:rPr>
              <a:t>Precision</a:t>
            </a:r>
            <a:endParaRPr sz="24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4000" dirty="0">
                <a:solidFill>
                  <a:srgbClr val="FFFFFF"/>
                </a:solidFill>
              </a:rPr>
              <a:t>150</a:t>
            </a:r>
            <a:endParaRPr sz="40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  <a:spcAft>
                <a:spcPts val="667"/>
              </a:spcAft>
            </a:pPr>
            <a:r>
              <a:rPr lang="en" sz="2400" dirty="0">
                <a:solidFill>
                  <a:srgbClr val="FFFFFF"/>
                </a:solidFill>
              </a:rPr>
              <a:t>Total Count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4626851" y="1206300"/>
            <a:ext cx="2940800" cy="512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4000"/>
              </a:lnSpc>
            </a:pPr>
            <a:r>
              <a:rPr lang="en" sz="3200" b="1" dirty="0">
                <a:solidFill>
                  <a:srgbClr val="FFFFFF"/>
                </a:solidFill>
              </a:rPr>
              <a:t>Equal</a:t>
            </a:r>
            <a:endParaRPr sz="3200" b="1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3200" b="1" dirty="0">
                <a:solidFill>
                  <a:srgbClr val="FFFFFF"/>
                </a:solidFill>
              </a:rPr>
              <a:t>Recall</a:t>
            </a: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4000" dirty="0">
                <a:solidFill>
                  <a:srgbClr val="FFFFFF"/>
                </a:solidFill>
              </a:rPr>
              <a:t>70.7%</a:t>
            </a:r>
            <a:endParaRPr sz="40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2400" dirty="0">
                <a:solidFill>
                  <a:srgbClr val="FFFFFF"/>
                </a:solidFill>
              </a:rPr>
              <a:t>Precision</a:t>
            </a:r>
            <a:endParaRPr sz="24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4000" dirty="0">
                <a:solidFill>
                  <a:srgbClr val="FFFFFF"/>
                </a:solidFill>
              </a:rPr>
              <a:t>150</a:t>
            </a:r>
            <a:endParaRPr sz="40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  <a:spcAft>
                <a:spcPts val="667"/>
              </a:spcAft>
            </a:pPr>
            <a:r>
              <a:rPr lang="en" sz="2400" dirty="0">
                <a:solidFill>
                  <a:srgbClr val="FFFFFF"/>
                </a:solidFill>
              </a:rPr>
              <a:t>Total Count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8221249" y="1206300"/>
            <a:ext cx="2938400" cy="5122000"/>
          </a:xfrm>
          <a:prstGeom prst="rect">
            <a:avLst/>
          </a:prstGeom>
          <a:solidFill>
            <a:srgbClr val="4682B4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4000"/>
              </a:lnSpc>
            </a:pPr>
            <a:r>
              <a:rPr lang="en" sz="3200" b="1" dirty="0">
                <a:solidFill>
                  <a:srgbClr val="FFFFFF"/>
                </a:solidFill>
              </a:rPr>
              <a:t>Proportional</a:t>
            </a:r>
            <a:endParaRPr sz="3200" b="1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3200" b="1" dirty="0">
                <a:solidFill>
                  <a:srgbClr val="FFFFFF"/>
                </a:solidFill>
              </a:rPr>
              <a:t>Recall</a:t>
            </a: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4000" dirty="0">
                <a:solidFill>
                  <a:srgbClr val="FFFFFF"/>
                </a:solidFill>
              </a:rPr>
              <a:t>70.7%</a:t>
            </a:r>
            <a:endParaRPr sz="40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2400" dirty="0">
                <a:solidFill>
                  <a:srgbClr val="FFFFFF"/>
                </a:solidFill>
              </a:rPr>
              <a:t>Precision</a:t>
            </a:r>
            <a:endParaRPr sz="24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</a:pPr>
            <a:r>
              <a:rPr lang="en" sz="4000" dirty="0">
                <a:solidFill>
                  <a:srgbClr val="FFFFFF"/>
                </a:solidFill>
              </a:rPr>
              <a:t>150</a:t>
            </a:r>
            <a:endParaRPr sz="4000" dirty="0">
              <a:solidFill>
                <a:srgbClr val="FFFFFF"/>
              </a:solidFill>
            </a:endParaRPr>
          </a:p>
          <a:p>
            <a:pPr algn="ctr" defTabSz="1219170">
              <a:lnSpc>
                <a:spcPct val="114000"/>
              </a:lnSpc>
              <a:spcBef>
                <a:spcPts val="667"/>
              </a:spcBef>
              <a:spcAft>
                <a:spcPts val="667"/>
              </a:spcAft>
            </a:pPr>
            <a:r>
              <a:rPr lang="en" sz="2400" dirty="0">
                <a:solidFill>
                  <a:srgbClr val="FFFFFF"/>
                </a:solidFill>
              </a:rPr>
              <a:t>Total Count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Final Thoughts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421522"/>
          </a:xfrm>
        </p:spPr>
        <p:txBody>
          <a:bodyPr/>
          <a:lstStyle/>
          <a:p>
            <a:pPr fontAlgn="base">
              <a:spcAft>
                <a:spcPts val="1800"/>
              </a:spcAft>
            </a:pPr>
            <a:r>
              <a:rPr lang="en-US" dirty="0"/>
              <a:t>Make bias, fairness, and equity an integral part of every project: Scoping, community engagement, metrics, validation, monitoring outcomes</a:t>
            </a:r>
          </a:p>
          <a:p>
            <a:pPr fontAlgn="base">
              <a:spcAft>
                <a:spcPts val="1800"/>
              </a:spcAft>
            </a:pPr>
            <a:r>
              <a:rPr lang="en-US" dirty="0"/>
              <a:t>Understand how different phases of the project could lead to downstream bias</a:t>
            </a:r>
          </a:p>
          <a:p>
            <a:pPr fontAlgn="base">
              <a:spcAft>
                <a:spcPts val="1800"/>
              </a:spcAft>
            </a:pPr>
            <a:r>
              <a:rPr lang="en-US" dirty="0"/>
              <a:t>All bias metrics are not created equal - use the Fairness Tree to understand your problem/use case and select appropriate metrics</a:t>
            </a:r>
          </a:p>
          <a:p>
            <a:pPr fontAlgn="base">
              <a:spcAft>
                <a:spcPts val="1800"/>
              </a:spcAft>
            </a:pPr>
            <a:r>
              <a:rPr lang="en-US" dirty="0"/>
              <a:t>Audit and Explore bias reduction strategies</a:t>
            </a:r>
          </a:p>
          <a:p>
            <a:pPr fontAlgn="base">
              <a:spcAft>
                <a:spcPts val="1800"/>
              </a:spcAft>
            </a:pPr>
            <a:r>
              <a:rPr lang="en-US" dirty="0"/>
              <a:t>A perfectly fair model does not mean fair outcomes. Think about the entire system (including actions) and measure outcomes</a:t>
            </a:r>
          </a:p>
          <a:p>
            <a:pPr fontAlgn="base">
              <a:spcAft>
                <a:spcPts val="1800"/>
              </a:spcAft>
            </a:pPr>
            <a:r>
              <a:rPr lang="en-US" dirty="0"/>
              <a:t>Compared to what?</a:t>
            </a:r>
          </a:p>
        </p:txBody>
      </p:sp>
    </p:spTree>
    <p:extLst>
      <p:ext uri="{BB962C8B-B14F-4D97-AF65-F5344CB8AC3E}">
        <p14:creationId xmlns:p14="http://schemas.microsoft.com/office/powerpoint/2010/main" val="390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Statistical/Demographic Parity</a:t>
            </a:r>
          </a:p>
          <a:p>
            <a:r>
              <a:rPr lang="en-US" sz="3200" dirty="0"/>
              <a:t>Impact Parity</a:t>
            </a:r>
          </a:p>
          <a:p>
            <a:r>
              <a:rPr lang="en-US" sz="3200" dirty="0"/>
              <a:t>False Discovery Rate Parity</a:t>
            </a:r>
          </a:p>
          <a:p>
            <a:r>
              <a:rPr lang="en-US" sz="3200" dirty="0"/>
              <a:t>False Omission Rate Parity</a:t>
            </a:r>
          </a:p>
          <a:p>
            <a:r>
              <a:rPr lang="en-US" sz="3200" dirty="0"/>
              <a:t>False Positive Rate Parity</a:t>
            </a:r>
          </a:p>
          <a:p>
            <a:r>
              <a:rPr lang="en-US" sz="3200" dirty="0"/>
              <a:t>False Negative Rate Parity</a:t>
            </a:r>
          </a:p>
          <a:p>
            <a:r>
              <a:rPr lang="en-US" sz="3200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Bias Measures: How do we select what we care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E1541-4475-290D-9763-1ECC7669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" t="5307"/>
          <a:stretch/>
        </p:blipFill>
        <p:spPr>
          <a:xfrm>
            <a:off x="5112326" y="2263853"/>
            <a:ext cx="7107383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Fix the world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Pre-Processing: Fix the input data</a:t>
            </a:r>
            <a:endParaRPr lang="en-US" sz="2000" dirty="0"/>
          </a:p>
          <a:p>
            <a:pPr lvl="1" fontAlgn="base">
              <a:spcBef>
                <a:spcPts val="0"/>
              </a:spcBef>
            </a:pPr>
            <a:r>
              <a:rPr lang="en-US" dirty="0"/>
              <a:t>Remove sensitive attributes (and correlated ones)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Resample and/or reweight protected groups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In-Processing: Optimize for fairness in model training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Post-Processing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Choose fair models during model selection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Post-hoc adjustments to ‘de-</a:t>
            </a:r>
            <a:r>
              <a:rPr lang="en-US" dirty="0" err="1"/>
              <a:t>bias’</a:t>
            </a:r>
            <a:r>
              <a:rPr lang="en-US" dirty="0"/>
              <a:t> model scores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524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Goals: Fairness and “Accuracy”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14080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hope:</a:t>
            </a:r>
          </a:p>
          <a:p>
            <a:r>
              <a:rPr lang="en-US" sz="2400" dirty="0"/>
              <a:t>Fairness-improving</a:t>
            </a:r>
          </a:p>
          <a:p>
            <a:r>
              <a:rPr lang="en-US" sz="2400" dirty="0"/>
              <a:t>methods can expand this</a:t>
            </a:r>
          </a:p>
          <a:p>
            <a:r>
              <a:rPr lang="en-US" sz="2400" dirty="0"/>
              <a:t>frontier by adding new</a:t>
            </a:r>
          </a:p>
          <a:p>
            <a:r>
              <a:rPr lang="en-US" sz="2400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Methods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Looked at </a:t>
            </a:r>
            <a:r>
              <a:rPr lang="en-US" dirty="0">
                <a:solidFill>
                  <a:srgbClr val="7030A0"/>
                </a:solidFill>
              </a:rPr>
              <a:t>removing sensitive attributes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resampling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What are the key assumptions behind each approach?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How well did they work in practice?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Areas for improvement or future research?</a:t>
            </a:r>
          </a:p>
        </p:txBody>
      </p:sp>
    </p:spTree>
    <p:extLst>
      <p:ext uri="{BB962C8B-B14F-4D97-AF65-F5344CB8AC3E}">
        <p14:creationId xmlns:p14="http://schemas.microsoft.com/office/powerpoint/2010/main" val="184410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In-Processing Methods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Looked at methods from </a:t>
            </a:r>
            <a:r>
              <a:rPr lang="en-US" dirty="0">
                <a:solidFill>
                  <a:srgbClr val="0070C0"/>
                </a:solidFill>
              </a:rPr>
              <a:t>Zafar</a:t>
            </a:r>
            <a:r>
              <a:rPr lang="en-US" dirty="0"/>
              <a:t>, and </a:t>
            </a:r>
            <a:r>
              <a:rPr lang="en-US" dirty="0" err="1">
                <a:solidFill>
                  <a:srgbClr val="941100"/>
                </a:solidFill>
              </a:rPr>
              <a:t>FairLearn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What are the key assumptions behind each approach?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How well did they work in practice?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Areas for improvement or future research?</a:t>
            </a:r>
          </a:p>
        </p:txBody>
      </p:sp>
    </p:spTree>
    <p:extLst>
      <p:ext uri="{BB962C8B-B14F-4D97-AF65-F5344CB8AC3E}">
        <p14:creationId xmlns:p14="http://schemas.microsoft.com/office/powerpoint/2010/main" val="2095314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1_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709</Words>
  <Application>Microsoft Macintosh PowerPoint</Application>
  <PresentationFormat>Widescreen</PresentationFormat>
  <Paragraphs>141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Simple Light</vt:lpstr>
      <vt:lpstr>rayid class uchicago</vt:lpstr>
      <vt:lpstr>1_rayid class uchicago</vt:lpstr>
      <vt:lpstr>PowerPoint Presentation</vt:lpstr>
      <vt:lpstr>Final Write-Up</vt:lpstr>
      <vt:lpstr>Data and AI Ethics Issues</vt:lpstr>
      <vt:lpstr>Many Bias Measures: How do we select what we care about?</vt:lpstr>
      <vt:lpstr>Translating policy goals to fairness metrics</vt:lpstr>
      <vt:lpstr>How can we reduce bias in ML models?</vt:lpstr>
      <vt:lpstr>Dual Goals: Fairness and “Accuracy”</vt:lpstr>
      <vt:lpstr>Pre-Processing Methods</vt:lpstr>
      <vt:lpstr>In-Processing Methods</vt:lpstr>
      <vt:lpstr>Post-Processing Methods</vt:lpstr>
      <vt:lpstr>Removing Protected Attribute</vt:lpstr>
      <vt:lpstr>Sampling</vt:lpstr>
      <vt:lpstr>Constrained Optimization (Zafar)</vt:lpstr>
      <vt:lpstr>Model Selection</vt:lpstr>
      <vt:lpstr>Model Selection</vt:lpstr>
      <vt:lpstr>Post-Hoc Adjustments</vt:lpstr>
      <vt:lpstr>Post-Hoc Adjustments</vt:lpstr>
      <vt:lpstr>Methods Considered</vt:lpstr>
      <vt:lpstr>Composite Models</vt:lpstr>
      <vt:lpstr>Composite Models</vt:lpstr>
      <vt:lpstr>Putting It All Together...</vt:lpstr>
      <vt:lpstr>Putting It All Together...</vt:lpstr>
      <vt:lpstr>Summary</vt:lpstr>
      <vt:lpstr>PowerPoint Presentation</vt:lpstr>
      <vt:lpstr>PowerPoint Presentation</vt:lpstr>
      <vt:lpstr>Equality of Predictions vs Underlying Disparities</vt:lpstr>
      <vt:lpstr>Equality of Predictions vs Underlying Disparities</vt:lpstr>
      <vt:lpstr>Equality of Predictions vs Underlying Disparities</vt:lpstr>
      <vt:lpstr>PowerPoint Presentation</vt:lpstr>
      <vt:lpstr>A Few 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26</cp:revision>
  <dcterms:created xsi:type="dcterms:W3CDTF">2020-01-14T19:43:43Z</dcterms:created>
  <dcterms:modified xsi:type="dcterms:W3CDTF">2023-12-07T18:21:42Z</dcterms:modified>
</cp:coreProperties>
</file>